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76" r:id="rId7"/>
    <p:sldId id="286" r:id="rId8"/>
    <p:sldId id="285" r:id="rId9"/>
    <p:sldId id="288" r:id="rId10"/>
    <p:sldId id="299" r:id="rId11"/>
    <p:sldId id="297" r:id="rId12"/>
    <p:sldId id="300" r:id="rId13"/>
    <p:sldId id="301" r:id="rId14"/>
    <p:sldId id="296" r:id="rId15"/>
    <p:sldId id="279" r:id="rId16"/>
    <p:sldId id="303" r:id="rId17"/>
    <p:sldId id="302" r:id="rId18"/>
    <p:sldId id="293" r:id="rId19"/>
    <p:sldId id="294" r:id="rId20"/>
    <p:sldId id="298" r:id="rId21"/>
    <p:sldId id="295" r:id="rId22"/>
    <p:sldId id="261" r:id="rId23"/>
    <p:sldId id="264" r:id="rId24"/>
    <p:sldId id="265" r:id="rId25"/>
    <p:sldId id="289" r:id="rId26"/>
    <p:sldId id="290" r:id="rId27"/>
    <p:sldId id="266" r:id="rId28"/>
    <p:sldId id="273" r:id="rId29"/>
    <p:sldId id="275" r:id="rId30"/>
    <p:sldId id="274" r:id="rId31"/>
    <p:sldId id="270" r:id="rId32"/>
    <p:sldId id="272" r:id="rId33"/>
    <p:sldId id="287" r:id="rId34"/>
    <p:sldId id="283" r:id="rId35"/>
    <p:sldId id="269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8C8C8C"/>
    <a:srgbClr val="535353"/>
    <a:srgbClr val="4FC7A0"/>
    <a:srgbClr val="4DC58D"/>
    <a:srgbClr val="70AD47"/>
    <a:srgbClr val="5B9BD5"/>
    <a:srgbClr val="48BD58"/>
    <a:srgbClr val="127A9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2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1072342" y="34431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plików zapisów</a:t>
          </a:r>
        </a:p>
      </dsp:txBody>
      <dsp:txXfrm>
        <a:off x="3098748" y="3038138"/>
        <a:ext cx="25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 err="1">
              <a:solidFill>
                <a:srgbClr val="8C8C8C"/>
              </a:solidFill>
            </a:rPr>
            <a:t>Obfuskacja</a:t>
          </a:r>
          <a:endParaRPr lang="en-US" sz="4400" kern="1200" dirty="0">
            <a:solidFill>
              <a:srgbClr val="8C8C8C"/>
            </a:solidFill>
          </a:endParaRPr>
        </a:p>
      </dsp:txBody>
      <dsp:txXfrm>
        <a:off x="1072342" y="34431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3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75.svg"/><Relationship Id="rId5" Type="http://schemas.openxmlformats.org/officeDocument/2006/relationships/image" Target="../media/image28.svg"/><Relationship Id="rId10" Type="http://schemas.openxmlformats.org/officeDocument/2006/relationships/image" Target="../media/image74.png"/><Relationship Id="rId4" Type="http://schemas.openxmlformats.org/officeDocument/2006/relationships/image" Target="../media/image27.png"/><Relationship Id="rId9" Type="http://schemas.openxmlformats.org/officeDocument/2006/relationships/image" Target="../media/image7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o5i6MzaPYc" TargetMode="Externa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Jak </a:t>
            </a:r>
            <a:r>
              <a:rPr lang="en-US" sz="3200" dirty="0" err="1">
                <a:solidFill>
                  <a:srgbClr val="4DC58D"/>
                </a:solidFill>
              </a:rPr>
              <a:t>zabezpieczyć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wykorzystaniem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RAM?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10D92C54-AEBF-486B-81BE-5AAFD67A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" y="4503895"/>
            <a:ext cx="1948102" cy="1948102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4930CFE-3193-4C2E-9185-E49ED63B5BC9}"/>
              </a:ext>
            </a:extLst>
          </p:cNvPr>
          <p:cNvSpPr/>
          <p:nvPr/>
        </p:nvSpPr>
        <p:spPr>
          <a:xfrm>
            <a:off x="1917700" y="4864100"/>
            <a:ext cx="1617663" cy="520700"/>
          </a:xfrm>
          <a:prstGeom prst="wedgeRectCallout">
            <a:avLst>
              <a:gd name="adj1" fmla="val -42925"/>
              <a:gd name="adj2" fmla="val 84451"/>
            </a:avLst>
          </a:prstGeom>
          <a:noFill/>
          <a:ln w="28575">
            <a:solidFill>
              <a:srgbClr val="93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39393"/>
                </a:solidFill>
              </a:rPr>
              <a:t>You are offline</a:t>
            </a:r>
            <a:endParaRPr lang="pl-PL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Przedstawienie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przykładowego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F2A07-D249-408C-9941-8E5E9AB06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11120" r="15496" b="16674"/>
          <a:stretch/>
        </p:blipFill>
        <p:spPr>
          <a:xfrm>
            <a:off x="362777" y="4059897"/>
            <a:ext cx="4039643" cy="2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9405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245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</a:t>
            </a:r>
            <a:r>
              <a:rPr lang="pl-PL" b="1" dirty="0">
                <a:solidFill>
                  <a:srgbClr val="4DC58D"/>
                </a:solidFill>
              </a:rPr>
              <a:t>4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Edytowanie przykładowego pliku zapisu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1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215349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892519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2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29531"/>
            <a:ext cx="5500255" cy="367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>
            <a:extLst>
              <a:ext uri="{FF2B5EF4-FFF2-40B4-BE49-F238E27FC236}">
                <a16:creationId xmlns:a16="http://schemas.microsoft.com/office/drawing/2014/main" id="{DFD8F52A-994E-4396-92D5-9DCFFAB4ECBD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W j</a:t>
            </a:r>
            <a:r>
              <a:rPr lang="en-US" sz="3200" dirty="0" err="1">
                <a:solidFill>
                  <a:srgbClr val="4DC58D"/>
                </a:solidFill>
              </a:rPr>
              <a:t>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? </a:t>
            </a:r>
            <a:r>
              <a:rPr lang="pl-PL" sz="3200" dirty="0">
                <a:solidFill>
                  <a:srgbClr val="4DC58D"/>
                </a:solidFill>
              </a:rPr>
              <a:t>Znajdź informacje niezbędne do poprawnego odczytu i edycji pliku</a:t>
            </a:r>
          </a:p>
        </p:txBody>
      </p: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1433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2*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uzyskanych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zadaniu</a:t>
            </a:r>
            <a:r>
              <a:rPr lang="en-US" sz="3200" dirty="0">
                <a:solidFill>
                  <a:srgbClr val="4DC58D"/>
                </a:solidFill>
              </a:rPr>
              <a:t> 1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monet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zaszyfrowanym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47" y="1959529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576F86-7875-40BB-91BC-368E71A9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3" y="2202993"/>
            <a:ext cx="2094345" cy="2094345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109D5FA-9D85-4079-AC22-F7CE6E98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0" y="2070100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44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5" y="735517"/>
            <a:ext cx="1087538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Od </a:t>
            </a:r>
            <a:r>
              <a:rPr lang="en-US" dirty="0" err="1">
                <a:solidFill>
                  <a:srgbClr val="FFFFFF"/>
                </a:solidFill>
              </a:rPr>
              <a:t>kodu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źródłowego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pliku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wykonywalnego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CAF41-8478-4586-84CD-FF1A41389CF1}"/>
              </a:ext>
            </a:extLst>
          </p:cNvPr>
          <p:cNvGrpSpPr/>
          <p:nvPr/>
        </p:nvGrpSpPr>
        <p:grpSpPr>
          <a:xfrm>
            <a:off x="377448" y="2787501"/>
            <a:ext cx="11669050" cy="2553520"/>
            <a:chOff x="377448" y="2567582"/>
            <a:chExt cx="11669050" cy="2553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8916FF-EFED-492A-8687-17629438101E}"/>
                </a:ext>
              </a:extLst>
            </p:cNvPr>
            <p:cNvGrpSpPr/>
            <p:nvPr/>
          </p:nvGrpSpPr>
          <p:grpSpPr>
            <a:xfrm>
              <a:off x="1052038" y="3729943"/>
              <a:ext cx="10994460" cy="998577"/>
              <a:chOff x="987777" y="3750076"/>
              <a:chExt cx="10167226" cy="9985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1ACD9A2-05AA-465D-9A65-74960131EEAF}"/>
                  </a:ext>
                </a:extLst>
              </p:cNvPr>
              <p:cNvGrpSpPr/>
              <p:nvPr/>
            </p:nvGrpSpPr>
            <p:grpSpPr>
              <a:xfrm>
                <a:off x="987777" y="3750077"/>
                <a:ext cx="2970456" cy="720323"/>
                <a:chOff x="1122924" y="4794948"/>
                <a:chExt cx="3824694" cy="917105"/>
              </a:xfrm>
            </p:grpSpPr>
            <p:sp>
              <p:nvSpPr>
                <p:cNvPr id="27" name="Rectangle 26" descr="Credit card with solid fill">
                  <a:extLst>
                    <a:ext uri="{FF2B5EF4-FFF2-40B4-BE49-F238E27FC236}">
                      <a16:creationId xmlns:a16="http://schemas.microsoft.com/office/drawing/2014/main" id="{C7D26F6B-A73D-45E8-A86A-CBA52DD39A03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DF9F2E-13B7-4C76-9F40-F941C5204BE9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2903658" cy="917105"/>
                  <a:chOff x="1365402" y="2139242"/>
                  <a:chExt cx="2903658" cy="91710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0DB91D8-146C-4DB4-967C-D5980E5174C8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B662698-03A0-459A-B92C-81AA7B39C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086" y="2139242"/>
                    <a:ext cx="2581974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/>
                      <a:t>Source Code</a:t>
                    </a:r>
                    <a:endParaRPr lang="pl-PL" sz="2400" kern="120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EA958-4D38-4170-9C44-B44B67322844}"/>
                  </a:ext>
                </a:extLst>
              </p:cNvPr>
              <p:cNvGrpSpPr/>
              <p:nvPr/>
            </p:nvGrpSpPr>
            <p:grpSpPr>
              <a:xfrm>
                <a:off x="4200241" y="3750076"/>
                <a:ext cx="3886233" cy="720323"/>
                <a:chOff x="1122924" y="4794948"/>
                <a:chExt cx="5003813" cy="917105"/>
              </a:xfrm>
            </p:grpSpPr>
            <p:sp>
              <p:nvSpPr>
                <p:cNvPr id="22" name="Rectangle 21" descr="Database with solid fill">
                  <a:extLst>
                    <a:ext uri="{FF2B5EF4-FFF2-40B4-BE49-F238E27FC236}">
                      <a16:creationId xmlns:a16="http://schemas.microsoft.com/office/drawing/2014/main" id="{E648BE60-D377-45B7-A86B-F29B2EE9CDDF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9C3906-14D9-4282-8CAC-4236C7FF3B2B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4082777" cy="917105"/>
                  <a:chOff x="1365402" y="2139242"/>
                  <a:chExt cx="4082777" cy="917105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91035CD-980B-46DB-845E-589D634EEFBA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8AC5087-C295-4D0E-96F2-A1EC9883B0F8}"/>
                      </a:ext>
                    </a:extLst>
                  </p:cNvPr>
                  <p:cNvSpPr txBox="1"/>
                  <p:nvPr/>
                </p:nvSpPr>
                <p:spPr>
                  <a:xfrm>
                    <a:off x="1934538" y="2139242"/>
                    <a:ext cx="3513641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4FC7A0"/>
                        </a:solidFill>
                      </a:rPr>
                      <a:t>Object Code</a:t>
                    </a:r>
                    <a:endParaRPr lang="pl-PL" sz="2400" kern="1200" dirty="0">
                      <a:solidFill>
                        <a:srgbClr val="4FC7A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FDC7D5D-A0A5-4103-9FB0-3707D3708003}"/>
                  </a:ext>
                </a:extLst>
              </p:cNvPr>
              <p:cNvGrpSpPr/>
              <p:nvPr/>
            </p:nvGrpSpPr>
            <p:grpSpPr>
              <a:xfrm>
                <a:off x="8199442" y="3750076"/>
                <a:ext cx="2955561" cy="998577"/>
                <a:chOff x="1122924" y="4794948"/>
                <a:chExt cx="3805515" cy="1271374"/>
              </a:xfrm>
            </p:grpSpPr>
            <p:sp>
              <p:nvSpPr>
                <p:cNvPr id="17" name="Rectangle 16" descr="Server with solid fill">
                  <a:extLst>
                    <a:ext uri="{FF2B5EF4-FFF2-40B4-BE49-F238E27FC236}">
                      <a16:creationId xmlns:a16="http://schemas.microsoft.com/office/drawing/2014/main" id="{5F061316-DEB4-4474-B6F2-B4538FCFC7B0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083033C-D90C-4DD0-92C2-D2DE72A2873A}"/>
                    </a:ext>
                  </a:extLst>
                </p:cNvPr>
                <p:cNvGrpSpPr/>
                <p:nvPr/>
              </p:nvGrpSpPr>
              <p:grpSpPr>
                <a:xfrm>
                  <a:off x="1870740" y="4794948"/>
                  <a:ext cx="3057699" cy="1271374"/>
                  <a:chOff x="1192182" y="2139242"/>
                  <a:chExt cx="3057699" cy="127137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43FCF72-CC11-46B0-9B00-EDB76FB33703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33F1534-B7AB-4320-89F2-62648603294C}"/>
                      </a:ext>
                    </a:extLst>
                  </p:cNvPr>
                  <p:cNvSpPr txBox="1"/>
                  <p:nvPr/>
                </p:nvSpPr>
                <p:spPr>
                  <a:xfrm>
                    <a:off x="1192182" y="2139242"/>
                    <a:ext cx="3057699" cy="127137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70AD47"/>
                        </a:solidFill>
                      </a:rPr>
                      <a:t>The executable program in binary</a:t>
                    </a:r>
                    <a:endParaRPr lang="pl-PL" sz="2400" kern="1200" dirty="0">
                      <a:solidFill>
                        <a:srgbClr val="70AD47"/>
                      </a:solidFill>
                    </a:endParaRPr>
                  </a:p>
                </p:txBody>
              </p:sp>
            </p:grp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39685D-A3CA-4B6D-95A6-1662D68D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364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669D0E0-1E6F-483B-8DEF-B3321E0A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86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4FC7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5DDE19-D6E6-4C5F-8281-8B0A6CC5712D}"/>
                </a:ext>
              </a:extLst>
            </p:cNvPr>
            <p:cNvSpPr/>
            <p:nvPr/>
          </p:nvSpPr>
          <p:spPr>
            <a:xfrm>
              <a:off x="377448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 X = 2;</a:t>
              </a:r>
            </a:p>
            <a:p>
              <a:r>
                <a:rPr lang="en-US" dirty="0"/>
                <a:t>int Y = 2;</a:t>
              </a:r>
            </a:p>
            <a:p>
              <a:r>
                <a:rPr lang="en-US" dirty="0"/>
                <a:t>int SUM;</a:t>
              </a:r>
            </a:p>
            <a:p>
              <a:r>
                <a:rPr lang="en-US" dirty="0"/>
                <a:t>SUM = X + Y;</a:t>
              </a:r>
            </a:p>
            <a:p>
              <a:r>
                <a:rPr lang="en-US" dirty="0" err="1"/>
                <a:t>cout</a:t>
              </a:r>
              <a:r>
                <a:rPr lang="en-US" dirty="0"/>
                <a:t> &lt;&lt; SUM; </a:t>
              </a:r>
              <a:endParaRPr lang="pl-PL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C2A1DB-A740-4797-BD18-6A5BB545351B}"/>
                </a:ext>
              </a:extLst>
            </p:cNvPr>
            <p:cNvSpPr/>
            <p:nvPr/>
          </p:nvSpPr>
          <p:spPr>
            <a:xfrm>
              <a:off x="4065373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…</a:t>
              </a:r>
            </a:p>
            <a:p>
              <a:r>
                <a:rPr lang="en-US" dirty="0"/>
                <a:t>LDX 02</a:t>
              </a:r>
            </a:p>
            <a:p>
              <a:r>
                <a:rPr lang="en-US" dirty="0"/>
                <a:t>LDA 02</a:t>
              </a:r>
            </a:p>
            <a:p>
              <a:r>
                <a:rPr lang="en-US" dirty="0"/>
                <a:t>ADC X</a:t>
              </a:r>
            </a:p>
            <a:p>
              <a:r>
                <a:rPr lang="en-US" dirty="0"/>
                <a:t>STA 3e8</a:t>
              </a:r>
            </a:p>
            <a:p>
              <a:r>
                <a:rPr lang="en-US" dirty="0"/>
                <a:t>…</a:t>
              </a:r>
              <a:endParaRPr lang="pl-PL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1108A3F-3C8A-4C2A-836C-65E17B307ECC}"/>
                </a:ext>
              </a:extLst>
            </p:cNvPr>
            <p:cNvSpPr/>
            <p:nvPr/>
          </p:nvSpPr>
          <p:spPr>
            <a:xfrm>
              <a:off x="7692539" y="2567582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001000101</a:t>
              </a:r>
            </a:p>
            <a:p>
              <a:r>
                <a:rPr lang="en-US" dirty="0"/>
                <a:t>101100100</a:t>
              </a:r>
            </a:p>
            <a:p>
              <a:r>
                <a:rPr lang="en-US" dirty="0"/>
                <a:t>010110010</a:t>
              </a:r>
            </a:p>
            <a:p>
              <a:r>
                <a:rPr lang="en-US" dirty="0"/>
                <a:t>110110100</a:t>
              </a:r>
            </a:p>
            <a:p>
              <a:r>
                <a:rPr lang="en-US" dirty="0"/>
                <a:t>101101001</a:t>
              </a:r>
            </a:p>
            <a:p>
              <a:r>
                <a:rPr lang="en-US" dirty="0"/>
                <a:t>001000101</a:t>
              </a:r>
              <a:endParaRPr lang="pl-P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4E3928-8B3D-476C-822B-60ECE7299459}"/>
                </a:ext>
              </a:extLst>
            </p:cNvPr>
            <p:cNvSpPr/>
            <p:nvPr/>
          </p:nvSpPr>
          <p:spPr>
            <a:xfrm>
              <a:off x="6207171" y="4353255"/>
              <a:ext cx="1723415" cy="750530"/>
            </a:xfrm>
            <a:prstGeom prst="ellipse">
              <a:avLst/>
            </a:prstGeom>
            <a:solidFill>
              <a:srgbClr val="4FC7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LINKER</a:t>
              </a:r>
              <a:endParaRPr lang="pl-P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404B94-0A05-42D5-B754-7B9830601F95}"/>
                </a:ext>
              </a:extLst>
            </p:cNvPr>
            <p:cNvSpPr/>
            <p:nvPr/>
          </p:nvSpPr>
          <p:spPr>
            <a:xfrm>
              <a:off x="2430261" y="4370572"/>
              <a:ext cx="1723415" cy="75053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COMPILER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>
            <a:extLst>
              <a:ext uri="{FF2B5EF4-FFF2-40B4-BE49-F238E27FC236}">
                <a16:creationId xmlns:a16="http://schemas.microsoft.com/office/drawing/2014/main" id="{9FD550E5-9E13-4042-80B0-D29237556E70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Ustal o jaką liczbę prosi program </a:t>
            </a:r>
            <a:r>
              <a:rPr lang="pl-PL" sz="3200" dirty="0" err="1">
                <a:solidFill>
                  <a:srgbClr val="4DC58D"/>
                </a:solidFill>
              </a:rPr>
              <a:t>Hackme</a:t>
            </a:r>
            <a:endParaRPr lang="pl-PL" sz="3200" dirty="0">
              <a:solidFill>
                <a:srgbClr val="4DC5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1065862"/>
            <a:ext cx="3966170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się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zabezpieczyć</a:t>
            </a:r>
            <a:r>
              <a:rPr lang="pl-PL" sz="4000" dirty="0">
                <a:solidFill>
                  <a:srgbClr val="FFFFFF"/>
                </a:solidFill>
              </a:rPr>
              <a:t> przed inżynierią wsteczną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17587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0667CA46-1D7A-4E0E-942B-5B85E761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</a:t>
            </a:r>
            <a:r>
              <a:rPr lang="pl-PL" b="1" dirty="0">
                <a:solidFill>
                  <a:srgbClr val="4DC58D"/>
                </a:solidFill>
              </a:rPr>
              <a:t>4</a:t>
            </a: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8922469F-7F34-40AF-9FBA-A03A85BE793D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7">
            <a:extLst>
              <a:ext uri="{FF2B5EF4-FFF2-40B4-BE49-F238E27FC236}">
                <a16:creationId xmlns:a16="http://schemas.microsoft.com/office/drawing/2014/main" id="{780D0A4A-7EAB-4C25-9BA7-FF4061A7ED5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Co wypisze się na konsoli po uruchomieniu programu?</a:t>
            </a:r>
          </a:p>
        </p:txBody>
      </p:sp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effectLst/>
                <a:latin typeface="+mj-lt"/>
                <a:hlinkClick r:id="rId5"/>
              </a:rPr>
              <a:t>Sourcefire - </a:t>
            </a:r>
            <a:r>
              <a:rPr lang="en-US" sz="2000" i="1" dirty="0">
                <a:effectLst/>
                <a:latin typeface="+mj-lt"/>
                <a:hlinkClick r:id="rId5"/>
              </a:rPr>
              <a:t>RAM Scraping and Point of Sale Malware</a:t>
            </a:r>
            <a:endParaRPr lang="en-US" sz="2000" i="1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54154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742</Words>
  <Application>Microsoft Office PowerPoint</Application>
  <PresentationFormat>Panoramiczny</PresentationFormat>
  <Paragraphs>175</Paragraphs>
  <Slides>35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Demonstracja 1</vt:lpstr>
      <vt:lpstr>Demonstracja 2</vt:lpstr>
      <vt:lpstr>(Nie)bezpieczeństwo! Przechowywanie plików na systemie użytkownika</vt:lpstr>
      <vt:lpstr>Demonstracja 3</vt:lpstr>
      <vt:lpstr>(Nie)bezpieczeństwo! Przechowywanie plików na systemie użytkownika</vt:lpstr>
      <vt:lpstr>Jak wykorzystać pamięć?</vt:lpstr>
      <vt:lpstr>Edytowanie plików zapisów</vt:lpstr>
      <vt:lpstr>Demonstracja 4</vt:lpstr>
      <vt:lpstr>Zabezpieczenia</vt:lpstr>
      <vt:lpstr>Zadanie 1</vt:lpstr>
      <vt:lpstr>Zadanie 2*</vt:lpstr>
      <vt:lpstr>(Nie)bezpieczeństwo! Przechowywanie plików na systemie użytkownika</vt:lpstr>
      <vt:lpstr>Jak wykorzystać pamięć?</vt:lpstr>
      <vt:lpstr>Inżynieria Wsteczna to…</vt:lpstr>
      <vt:lpstr>Strona prawna</vt:lpstr>
      <vt:lpstr>Przykładowe narzędzia</vt:lpstr>
      <vt:lpstr>Od kodu źródłowego do pliku wykonywalnego…</vt:lpstr>
      <vt:lpstr>Zadanie 3</vt:lpstr>
      <vt:lpstr>Jak się zabezpieczyć przed inżynierią wsteczną?</vt:lpstr>
      <vt:lpstr>Obfuskacja to…</vt:lpstr>
      <vt:lpstr>Grupy Transformacji Obfuskacyjnych</vt:lpstr>
      <vt:lpstr>Prezentacja programu PowerPoint</vt:lpstr>
      <vt:lpstr>Prezentacja programu PowerPoint</vt:lpstr>
      <vt:lpstr>Prezentacja programu PowerPoint</vt:lpstr>
      <vt:lpstr>Zadanie 4</vt:lpstr>
      <vt:lpstr>Zabezpieczenia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Георгий Куприянов</cp:lastModifiedBy>
  <cp:revision>130</cp:revision>
  <dcterms:created xsi:type="dcterms:W3CDTF">2021-11-18T19:06:48Z</dcterms:created>
  <dcterms:modified xsi:type="dcterms:W3CDTF">2021-12-09T17:57:14Z</dcterms:modified>
</cp:coreProperties>
</file>